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62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A97396-3583-40FC-A898-4D6E5AE3BF25}" v="48" dt="2019-11-05T19:29:22.1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3"/>
  </p:normalViewPr>
  <p:slideViewPr>
    <p:cSldViewPr snapToGrid="0" snapToObjects="1">
      <p:cViewPr>
        <p:scale>
          <a:sx n="96" d="100"/>
          <a:sy n="96" d="100"/>
        </p:scale>
        <p:origin x="-2120" y="-9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88781B-EE1C-48A9-A4E4-4D38C2480615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1F9C2-41E3-4D9F-A565-11B3BC500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826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Shape 582"/>
          <p:cNvSpPr txBox="1">
            <a:spLocks noGrp="1"/>
          </p:cNvSpPr>
          <p:nvPr>
            <p:ph type="body" idx="1"/>
          </p:nvPr>
        </p:nvSpPr>
        <p:spPr>
          <a:xfrm>
            <a:off x="708660" y="4445954"/>
            <a:ext cx="5669280" cy="4211955"/>
          </a:xfrm>
          <a:prstGeom prst="rect">
            <a:avLst/>
          </a:prstGeom>
          <a:noFill/>
          <a:ln>
            <a:noFill/>
          </a:ln>
        </p:spPr>
        <p:txBody>
          <a:bodyPr lIns="91200" tIns="91200" rIns="91200" bIns="91200" anchor="ctr" anchorCtr="0">
            <a:noAutofit/>
          </a:bodyPr>
          <a:lstStyle/>
          <a:p>
            <a:endParaRPr/>
          </a:p>
        </p:txBody>
      </p:sp>
      <p:sp>
        <p:nvSpPr>
          <p:cNvPr id="583" name="Shape 58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1675"/>
            <a:ext cx="6242050" cy="35115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1858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S_PPT_16-9_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3305408"/>
            <a:ext cx="9144000" cy="1838091"/>
          </a:xfrm>
          <a:prstGeom prst="rect">
            <a:avLst/>
          </a:prstGeom>
          <a:solidFill>
            <a:schemeClr val="dk1">
              <a:alpha val="63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629845"/>
            <a:ext cx="9144000" cy="578029"/>
          </a:xfrm>
        </p:spPr>
        <p:txBody>
          <a:bodyPr/>
          <a:lstStyle>
            <a:lvl1pPr algn="ctr">
              <a:defRPr sz="35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320626"/>
            <a:ext cx="9143999" cy="495796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7176" y="954109"/>
            <a:ext cx="2651690" cy="1728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5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VS_PPT_16-9_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0" y="1608823"/>
            <a:ext cx="9144000" cy="2181012"/>
          </a:xfrm>
          <a:prstGeom prst="rect">
            <a:avLst/>
          </a:prstGeom>
          <a:solidFill>
            <a:schemeClr val="dk1">
              <a:alpha val="63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3816965" y="2142687"/>
            <a:ext cx="5317736" cy="69941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3848517" y="2842102"/>
            <a:ext cx="5317736" cy="439146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726" y="2081851"/>
            <a:ext cx="1817730" cy="1184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514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75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09753" y="1028701"/>
            <a:ext cx="8524494" cy="1109534"/>
          </a:xfrm>
        </p:spPr>
        <p:txBody>
          <a:bodyPr/>
          <a:lstStyle>
            <a:lvl1pPr>
              <a:spcBef>
                <a:spcPts val="900"/>
              </a:spcBef>
              <a:defRPr sz="1800"/>
            </a:lvl1pPr>
            <a:lvl2pPr marL="385754" indent="-170256">
              <a:buFont typeface="Arial" panose="020B0604020202020204" pitchFamily="34" charset="0"/>
              <a:buChar char="–"/>
              <a:defRPr/>
            </a:lvl2pPr>
            <a:lvl3pPr marL="642922" indent="-171446">
              <a:buFont typeface="Arial" panose="020B0604020202020204" pitchFamily="34" charset="0"/>
              <a:buChar char="–"/>
              <a:defRPr sz="1400"/>
            </a:lvl3pPr>
            <a:lvl4pPr marL="857228" indent="-171446">
              <a:buFont typeface="Arial" panose="020B0604020202020204" pitchFamily="34" charset="0"/>
              <a:buChar char="–"/>
              <a:defRPr/>
            </a:lvl4pPr>
            <a:lvl5pPr marL="1071536" indent="-171446">
              <a:buFont typeface="Arial" panose="020B0604020202020204" pitchFamily="34" charset="0"/>
              <a:buChar char="–"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9753" y="413484"/>
            <a:ext cx="8524494" cy="27469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446041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62574"/>
            <a:ext cx="8229600" cy="36320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pic>
        <p:nvPicPr>
          <p:cNvPr id="7" name="Picture 6" descr="OVS_PPT_16-9_Background.jpg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564" b="45440"/>
          <a:stretch/>
        </p:blipFill>
        <p:spPr>
          <a:xfrm>
            <a:off x="0" y="0"/>
            <a:ext cx="9144000" cy="719908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4772423"/>
            <a:ext cx="9144000" cy="379165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3602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300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3" r:id="rId4"/>
  </p:sldLayoutIdLst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OvS</a:t>
            </a:r>
            <a:r>
              <a:rPr lang="en-US" dirty="0"/>
              <a:t> </a:t>
            </a:r>
            <a:r>
              <a:rPr lang="en-US" dirty="0" smtClean="0"/>
              <a:t>Acceleration: Are we there yet?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Hemal</a:t>
            </a:r>
            <a:r>
              <a:rPr lang="en-US" dirty="0" smtClean="0"/>
              <a:t> V. Shah (Broadcom Inc</a:t>
            </a:r>
            <a:r>
              <a:rPr lang="en-US" dirty="0"/>
              <a:t>.), </a:t>
            </a:r>
            <a:r>
              <a:rPr lang="en-US" dirty="0" smtClean="0"/>
              <a:t>Ian Stokes (Intel Corp), Olga </a:t>
            </a:r>
            <a:r>
              <a:rPr lang="en-US" dirty="0" err="1" smtClean="0"/>
              <a:t>Shern</a:t>
            </a:r>
            <a:r>
              <a:rPr lang="en-US" dirty="0" smtClean="0"/>
              <a:t> (</a:t>
            </a:r>
            <a:r>
              <a:rPr lang="en-US" dirty="0" err="1" smtClean="0"/>
              <a:t>Mellanox</a:t>
            </a:r>
            <a:r>
              <a:rPr lang="en-US" dirty="0" smtClean="0"/>
              <a:t>), Simon </a:t>
            </a:r>
            <a:r>
              <a:rPr lang="en-US" dirty="0" err="1" smtClean="0"/>
              <a:t>Horman</a:t>
            </a:r>
            <a:r>
              <a:rPr lang="en-US" dirty="0" smtClean="0"/>
              <a:t> (</a:t>
            </a:r>
            <a:r>
              <a:rPr lang="en-US" dirty="0" err="1" smtClean="0"/>
              <a:t>Netronome</a:t>
            </a:r>
            <a:r>
              <a:rPr lang="en-US" smtClean="0"/>
              <a:t>), </a:t>
            </a:r>
            <a:r>
              <a:rPr lang="en-US"/>
              <a:t>Rashid Khan </a:t>
            </a:r>
            <a:r>
              <a:rPr lang="en-US" smtClean="0"/>
              <a:t>(Red Hat), </a:t>
            </a:r>
            <a:r>
              <a:rPr lang="en-US"/>
              <a:t>and </a:t>
            </a:r>
            <a:r>
              <a:rPr lang="en-US" dirty="0" smtClean="0"/>
              <a:t>Ben Pfaff (VMware)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43942" y="2734887"/>
            <a:ext cx="4256116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December 10-11, 2019 | Westford, MA</a:t>
            </a:r>
            <a:endParaRPr lang="en-US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2292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1">
            <a:extLst>
              <a:ext uri="{FF2B5EF4-FFF2-40B4-BE49-F238E27FC236}">
                <a16:creationId xmlns="" xmlns:a16="http://schemas.microsoft.com/office/drawing/2014/main" id="{AB52A3A0-823F-2541-ABC6-BE2AF4F2030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8880" y="871672"/>
            <a:ext cx="8270740" cy="3050971"/>
          </a:xfrm>
          <a:noFill/>
          <a:ln>
            <a:noFill/>
          </a:ln>
        </p:spPr>
        <p:txBody>
          <a:bodyPr spcFirstLastPara="1" vert="horz" wrap="square" lIns="91440" tIns="45720" rIns="91440" bIns="45720" rtlCol="0" anchor="t" anchorCtr="0">
            <a:no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dk2"/>
              </a:buClr>
              <a:buSzPts val="2000"/>
            </a:pPr>
            <a:r>
              <a:rPr lang="en-US" sz="1600" b="1" dirty="0" smtClean="0"/>
              <a:t>Opening Statement (</a:t>
            </a:r>
            <a:r>
              <a:rPr lang="en-US" sz="1600" b="1" dirty="0"/>
              <a:t>2 minute </a:t>
            </a:r>
            <a:r>
              <a:rPr lang="en-US" sz="1600" b="1" dirty="0" smtClean="0"/>
              <a:t>each) from each panelist covering</a:t>
            </a:r>
          </a:p>
          <a:p>
            <a:pPr lvl="1">
              <a:lnSpc>
                <a:spcPct val="90000"/>
              </a:lnSpc>
              <a:buClr>
                <a:schemeClr val="dk2"/>
              </a:buClr>
              <a:buSzPts val="2000"/>
            </a:pPr>
            <a:r>
              <a:rPr lang="en-US" sz="1600" dirty="0" smtClean="0">
                <a:sym typeface="Arial"/>
              </a:rPr>
              <a:t>Quick personal introduction (role, company affiliation, and involvement with </a:t>
            </a:r>
            <a:r>
              <a:rPr lang="en-US" sz="1600" dirty="0" err="1" smtClean="0">
                <a:sym typeface="Arial"/>
              </a:rPr>
              <a:t>OvS</a:t>
            </a:r>
            <a:r>
              <a:rPr lang="en-US" sz="1600" dirty="0" smtClean="0">
                <a:sym typeface="Arial"/>
              </a:rPr>
              <a:t>)</a:t>
            </a:r>
          </a:p>
          <a:p>
            <a:pPr lvl="1">
              <a:lnSpc>
                <a:spcPct val="90000"/>
              </a:lnSpc>
              <a:buClr>
                <a:schemeClr val="dk2"/>
              </a:buClr>
              <a:buSzPts val="2000"/>
            </a:pPr>
            <a:r>
              <a:rPr lang="en-US" sz="1600" dirty="0" smtClean="0">
                <a:sym typeface="Arial"/>
              </a:rPr>
              <a:t>Importance of </a:t>
            </a:r>
            <a:r>
              <a:rPr lang="en-US" sz="1600" dirty="0" err="1" smtClean="0">
                <a:sym typeface="Arial"/>
              </a:rPr>
              <a:t>OvS</a:t>
            </a:r>
            <a:r>
              <a:rPr lang="en-US" sz="1600" dirty="0" smtClean="0">
                <a:sym typeface="Arial"/>
              </a:rPr>
              <a:t> acceleration/offload</a:t>
            </a:r>
          </a:p>
          <a:p>
            <a:pPr lvl="1">
              <a:lnSpc>
                <a:spcPct val="90000"/>
              </a:lnSpc>
              <a:buClr>
                <a:schemeClr val="dk2"/>
              </a:buClr>
              <a:buSzPts val="2000"/>
            </a:pPr>
            <a:r>
              <a:rPr lang="en-US" sz="1600" dirty="0">
                <a:sym typeface="Arial"/>
              </a:rPr>
              <a:t>Current state of </a:t>
            </a:r>
            <a:r>
              <a:rPr lang="en-US" sz="1600" dirty="0" err="1">
                <a:sym typeface="Arial"/>
              </a:rPr>
              <a:t>OvS</a:t>
            </a:r>
            <a:r>
              <a:rPr lang="en-US" sz="1600" dirty="0">
                <a:sym typeface="Arial"/>
              </a:rPr>
              <a:t> acceleration/offload</a:t>
            </a:r>
          </a:p>
          <a:p>
            <a:pPr lvl="1">
              <a:lnSpc>
                <a:spcPct val="90000"/>
              </a:lnSpc>
              <a:buClr>
                <a:schemeClr val="dk2"/>
              </a:buClr>
              <a:buSzPts val="2000"/>
            </a:pPr>
            <a:r>
              <a:rPr lang="en-US" sz="1600" dirty="0" smtClean="0">
                <a:sym typeface="Arial"/>
              </a:rPr>
              <a:t>Gaps/Challenges with </a:t>
            </a:r>
            <a:r>
              <a:rPr lang="en-US" sz="1600" dirty="0" err="1">
                <a:sym typeface="Arial"/>
              </a:rPr>
              <a:t>OvS</a:t>
            </a:r>
            <a:r>
              <a:rPr lang="en-US" sz="1600" dirty="0">
                <a:sym typeface="Arial"/>
              </a:rPr>
              <a:t> </a:t>
            </a:r>
            <a:r>
              <a:rPr lang="en-US" sz="1600" dirty="0" smtClean="0">
                <a:sym typeface="Arial"/>
              </a:rPr>
              <a:t>acceleration/offload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dk2"/>
              </a:buClr>
              <a:buSzPts val="2000"/>
            </a:pPr>
            <a:r>
              <a:rPr lang="en-US" sz="1600" b="1" dirty="0" smtClean="0"/>
              <a:t>Sample </a:t>
            </a:r>
            <a:r>
              <a:rPr lang="en-US" sz="1600" b="1" dirty="0" smtClean="0"/>
              <a:t>Panel </a:t>
            </a:r>
            <a:r>
              <a:rPr lang="en-US" sz="1600" b="1" dirty="0"/>
              <a:t>Q</a:t>
            </a:r>
            <a:r>
              <a:rPr lang="en-US" sz="1600" b="1" dirty="0" smtClean="0"/>
              <a:t>uestions</a:t>
            </a:r>
            <a:endParaRPr lang="en-US" sz="1600" b="1" dirty="0" smtClean="0"/>
          </a:p>
          <a:p>
            <a:pPr lvl="1">
              <a:lnSpc>
                <a:spcPct val="90000"/>
              </a:lnSpc>
              <a:buClr>
                <a:schemeClr val="dk2"/>
              </a:buClr>
              <a:buSzPts val="2000"/>
            </a:pPr>
            <a:r>
              <a:rPr lang="en-US" sz="1600" dirty="0"/>
              <a:t>Have we reached the maturity for </a:t>
            </a:r>
            <a:r>
              <a:rPr lang="en-US" sz="1600" dirty="0" err="1"/>
              <a:t>OvS</a:t>
            </a:r>
            <a:r>
              <a:rPr lang="en-US" sz="1600" dirty="0"/>
              <a:t> acceleration?</a:t>
            </a:r>
          </a:p>
          <a:p>
            <a:pPr lvl="1">
              <a:lnSpc>
                <a:spcPct val="90000"/>
              </a:lnSpc>
              <a:buClr>
                <a:schemeClr val="dk2"/>
              </a:buClr>
              <a:buSzPts val="2000"/>
            </a:pPr>
            <a:r>
              <a:rPr lang="en-US" sz="1600" dirty="0"/>
              <a:t>Do we need all these frameworks for </a:t>
            </a:r>
            <a:r>
              <a:rPr lang="en-US" sz="1600" dirty="0" err="1"/>
              <a:t>OvS</a:t>
            </a:r>
            <a:r>
              <a:rPr lang="en-US" sz="1600" dirty="0"/>
              <a:t> acceleration</a:t>
            </a:r>
            <a:r>
              <a:rPr lang="en-US" sz="1600" dirty="0" smtClean="0"/>
              <a:t>? Can we converge </a:t>
            </a:r>
            <a:r>
              <a:rPr lang="en-US" sz="1600" smtClean="0"/>
              <a:t>on one?</a:t>
            </a:r>
            <a:endParaRPr lang="en-US" sz="1600" dirty="0"/>
          </a:p>
          <a:p>
            <a:pPr lvl="1">
              <a:lnSpc>
                <a:spcPct val="90000"/>
              </a:lnSpc>
              <a:buClr>
                <a:schemeClr val="dk2"/>
              </a:buClr>
              <a:buSzPts val="2000"/>
            </a:pPr>
            <a:r>
              <a:rPr lang="en-US" sz="1600" dirty="0"/>
              <a:t>What </a:t>
            </a:r>
            <a:r>
              <a:rPr lang="en-US" sz="1600" dirty="0" smtClean="0"/>
              <a:t>and where are </a:t>
            </a:r>
            <a:r>
              <a:rPr lang="en-US" sz="1600" dirty="0"/>
              <a:t>the gaps in </a:t>
            </a:r>
            <a:r>
              <a:rPr lang="en-US" sz="1600" dirty="0" err="1"/>
              <a:t>OvS</a:t>
            </a:r>
            <a:r>
              <a:rPr lang="en-US" sz="1600" dirty="0"/>
              <a:t> acceleration? </a:t>
            </a:r>
          </a:p>
          <a:p>
            <a:pPr lvl="1">
              <a:lnSpc>
                <a:spcPct val="90000"/>
              </a:lnSpc>
              <a:buClr>
                <a:schemeClr val="dk2"/>
              </a:buClr>
              <a:buSzPts val="2000"/>
            </a:pPr>
            <a:r>
              <a:rPr lang="en-US" sz="1600" dirty="0"/>
              <a:t>Are </a:t>
            </a:r>
            <a:r>
              <a:rPr lang="en-US" sz="1600" dirty="0" smtClean="0"/>
              <a:t>perceived benefits </a:t>
            </a:r>
            <a:r>
              <a:rPr lang="en-US" sz="1600" dirty="0"/>
              <a:t>of </a:t>
            </a:r>
            <a:r>
              <a:rPr lang="en-US" sz="1600" dirty="0" err="1"/>
              <a:t>OvS</a:t>
            </a:r>
            <a:r>
              <a:rPr lang="en-US" sz="1600" dirty="0"/>
              <a:t> acceleration achievable in real deployments</a:t>
            </a:r>
            <a:r>
              <a:rPr lang="en-US" sz="1600" dirty="0" smtClean="0"/>
              <a:t>?</a:t>
            </a:r>
          </a:p>
          <a:p>
            <a:pPr lvl="1">
              <a:lnSpc>
                <a:spcPct val="90000"/>
              </a:lnSpc>
              <a:buClr>
                <a:schemeClr val="dk2"/>
              </a:buClr>
              <a:buSzPts val="2000"/>
            </a:pPr>
            <a:r>
              <a:rPr lang="en-US" sz="1600" dirty="0" smtClean="0">
                <a:sym typeface="Arial"/>
              </a:rPr>
              <a:t>What are the deployment challenges for </a:t>
            </a:r>
            <a:r>
              <a:rPr lang="en-US" sz="1600" dirty="0" err="1" smtClean="0">
                <a:sym typeface="Arial"/>
              </a:rPr>
              <a:t>OvS</a:t>
            </a:r>
            <a:r>
              <a:rPr lang="en-US" sz="1600" dirty="0" smtClean="0">
                <a:sym typeface="Arial"/>
              </a:rPr>
              <a:t> with acceleration in real life?</a:t>
            </a:r>
            <a:endParaRPr lang="en-US" sz="1600" dirty="0">
              <a:sym typeface="Arial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dk2"/>
              </a:buClr>
              <a:buSzPts val="2000"/>
            </a:pPr>
            <a:endParaRPr lang="en-US" sz="1600" b="1" dirty="0" smtClean="0">
              <a:sym typeface="Arial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dk2"/>
              </a:buClr>
              <a:buSzPts val="2000"/>
            </a:pPr>
            <a:endParaRPr lang="en-US" sz="1600" b="1" dirty="0">
              <a:sym typeface="Arial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dk2"/>
              </a:buClr>
              <a:buSzPts val="2000"/>
            </a:pPr>
            <a:endParaRPr lang="en-US" sz="1600" b="1" dirty="0">
              <a:sym typeface="Arial"/>
            </a:endParaRPr>
          </a:p>
        </p:txBody>
      </p:sp>
      <p:sp>
        <p:nvSpPr>
          <p:cNvPr id="6" name="Shape 534">
            <a:extLst>
              <a:ext uri="{FF2B5EF4-FFF2-40B4-BE49-F238E27FC236}">
                <a16:creationId xmlns="" xmlns:a16="http://schemas.microsoft.com/office/drawing/2014/main" id="{535739BA-6778-944F-86AF-7B1C0171234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83735" y="248438"/>
            <a:ext cx="8776531" cy="52942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40" tIns="45720" rIns="91440" bIns="45720" rtlCol="0" anchor="ctr" anchorCtr="0">
            <a:noAutofit/>
          </a:bodyPr>
          <a:lstStyle/>
          <a:p>
            <a:pPr>
              <a:lnSpc>
                <a:spcPct val="85000"/>
              </a:lnSpc>
              <a:buClr>
                <a:schemeClr val="dk2"/>
              </a:buClr>
              <a:buSzPts val="2800"/>
              <a:buFont typeface="Arial"/>
            </a:pPr>
            <a:r>
              <a:rPr lang="en-US" b="1" dirty="0" smtClean="0">
                <a:sym typeface="Arial"/>
              </a:rPr>
              <a:t>Agenda</a:t>
            </a:r>
            <a:endParaRPr b="1" dirty="0"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2708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153</Words>
  <Application>Microsoft Office PowerPoint</Application>
  <PresentationFormat>On-screen Show (16:9)</PresentationFormat>
  <Paragraphs>16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OvS Acceleration: Are we there yet?</vt:lpstr>
      <vt:lpstr>Agenda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Cohen</dc:creator>
  <cp:lastModifiedBy>Hemal</cp:lastModifiedBy>
  <cp:revision>26</cp:revision>
  <dcterms:created xsi:type="dcterms:W3CDTF">2016-09-09T14:34:40Z</dcterms:created>
  <dcterms:modified xsi:type="dcterms:W3CDTF">2019-12-06T17:01:07Z</dcterms:modified>
</cp:coreProperties>
</file>